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8"/>
  </p:notesMasterIdLst>
  <p:sldIdLst>
    <p:sldId id="308" r:id="rId2"/>
    <p:sldId id="3318" r:id="rId3"/>
    <p:sldId id="3438" r:id="rId4"/>
    <p:sldId id="3437" r:id="rId5"/>
    <p:sldId id="3300" r:id="rId6"/>
    <p:sldId id="3397" r:id="rId7"/>
    <p:sldId id="3391" r:id="rId8"/>
    <p:sldId id="3396" r:id="rId9"/>
    <p:sldId id="3392" r:id="rId10"/>
    <p:sldId id="3365" r:id="rId11"/>
    <p:sldId id="3389" r:id="rId12"/>
    <p:sldId id="3393" r:id="rId13"/>
    <p:sldId id="3394" r:id="rId14"/>
    <p:sldId id="3398" r:id="rId15"/>
    <p:sldId id="3342" r:id="rId16"/>
    <p:sldId id="3399" r:id="rId17"/>
    <p:sldId id="3400" r:id="rId18"/>
    <p:sldId id="3405" r:id="rId19"/>
    <p:sldId id="3406" r:id="rId20"/>
    <p:sldId id="3407" r:id="rId21"/>
    <p:sldId id="3435" r:id="rId22"/>
    <p:sldId id="3436" r:id="rId23"/>
    <p:sldId id="3390" r:id="rId24"/>
    <p:sldId id="3453" r:id="rId25"/>
    <p:sldId id="3452" r:id="rId26"/>
    <p:sldId id="3475" r:id="rId27"/>
    <p:sldId id="3477" r:id="rId28"/>
    <p:sldId id="3476" r:id="rId29"/>
    <p:sldId id="3478" r:id="rId30"/>
    <p:sldId id="3480" r:id="rId31"/>
    <p:sldId id="3481" r:id="rId32"/>
    <p:sldId id="3496" r:id="rId33"/>
    <p:sldId id="3439" r:id="rId34"/>
    <p:sldId id="3442" r:id="rId35"/>
    <p:sldId id="3443" r:id="rId36"/>
    <p:sldId id="3441" r:id="rId37"/>
    <p:sldId id="3444" r:id="rId38"/>
    <p:sldId id="3446" r:id="rId39"/>
    <p:sldId id="3445" r:id="rId40"/>
    <p:sldId id="3447" r:id="rId41"/>
    <p:sldId id="3440" r:id="rId42"/>
    <p:sldId id="3449" r:id="rId43"/>
    <p:sldId id="3448" r:id="rId44"/>
    <p:sldId id="3450" r:id="rId45"/>
    <p:sldId id="3451" r:id="rId46"/>
    <p:sldId id="3402" r:id="rId4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BB99"/>
    <a:srgbClr val="117A68"/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3"/>
    <p:restoredTop sz="94666"/>
  </p:normalViewPr>
  <p:slideViewPr>
    <p:cSldViewPr snapToGrid="0" showGuides="1">
      <p:cViewPr varScale="1">
        <p:scale>
          <a:sx n="136" d="100"/>
          <a:sy n="136" d="100"/>
        </p:scale>
        <p:origin x="280" y="192"/>
      </p:cViewPr>
      <p:guideLst>
        <p:guide orient="horz" pos="15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chemeClr val="tx2"/>
                </a:solidFill>
              </a:rPr>
              <a:t>用户请求平均相应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平均时间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/</c:v>
                </c:pt>
                <c:pt idx="1">
                  <c:v>/SaveOriginalFile</c:v>
                </c:pt>
                <c:pt idx="2">
                  <c:v>/work-in-progress/d6604cd4-f6fc-4db4-9169-4ba488f7f6ed</c:v>
                </c:pt>
                <c:pt idx="3">
                  <c:v>/upload</c:v>
                </c:pt>
                <c:pt idx="4">
                  <c:v>/App/SaveFile</c:v>
                </c:pt>
                <c:pt idx="5">
                  <c:v>/generated-html/d6604cd4-f6fc-4db4-9169-4ba488f7f6ed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1.0720000000000001</c:v>
                </c:pt>
                <c:pt idx="1">
                  <c:v>3.13</c:v>
                </c:pt>
                <c:pt idx="2">
                  <c:v>1.341</c:v>
                </c:pt>
                <c:pt idx="3">
                  <c:v>2.2959999999999998</c:v>
                </c:pt>
                <c:pt idx="4">
                  <c:v>1.1359999999999999</c:v>
                </c:pt>
                <c:pt idx="5">
                  <c:v>1.014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1D-9149-A7F8-FFFB521B72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时间中位数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/</c:v>
                </c:pt>
                <c:pt idx="1">
                  <c:v>/SaveOriginalFile</c:v>
                </c:pt>
                <c:pt idx="2">
                  <c:v>/work-in-progress/d6604cd4-f6fc-4db4-9169-4ba488f7f6ed</c:v>
                </c:pt>
                <c:pt idx="3">
                  <c:v>/upload</c:v>
                </c:pt>
                <c:pt idx="4">
                  <c:v>/App/SaveFile</c:v>
                </c:pt>
                <c:pt idx="5">
                  <c:v>/generated-html/d6604cd4-f6fc-4db4-9169-4ba488f7f6ed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0.87</c:v>
                </c:pt>
                <c:pt idx="1">
                  <c:v>1.673</c:v>
                </c:pt>
                <c:pt idx="2">
                  <c:v>1.006</c:v>
                </c:pt>
                <c:pt idx="3">
                  <c:v>1.72</c:v>
                </c:pt>
                <c:pt idx="4">
                  <c:v>0.98</c:v>
                </c:pt>
                <c:pt idx="5">
                  <c:v>0.84399999999999997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1D-9149-A7F8-FFFB521B72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错误率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/</c:v>
                </c:pt>
                <c:pt idx="1">
                  <c:v>/SaveOriginalFile</c:v>
                </c:pt>
                <c:pt idx="2">
                  <c:v>/work-in-progress/d6604cd4-f6fc-4db4-9169-4ba488f7f6ed</c:v>
                </c:pt>
                <c:pt idx="3">
                  <c:v>/upload</c:v>
                </c:pt>
                <c:pt idx="4">
                  <c:v>/App/SaveFile</c:v>
                </c:pt>
                <c:pt idx="5">
                  <c:v>/generated-html/d6604cd4-f6fc-4db4-9169-4ba488f7f6ed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0.57799999999999996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1D-9149-A7F8-FFFB521B72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吞吐量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/</c:v>
                </c:pt>
                <c:pt idx="1">
                  <c:v>/SaveOriginalFile</c:v>
                </c:pt>
                <c:pt idx="2">
                  <c:v>/work-in-progress/d6604cd4-f6fc-4db4-9169-4ba488f7f6ed</c:v>
                </c:pt>
                <c:pt idx="3">
                  <c:v>/upload</c:v>
                </c:pt>
                <c:pt idx="4">
                  <c:v>/App/SaveFile</c:v>
                </c:pt>
                <c:pt idx="5">
                  <c:v>/generated-html/d6604cd4-f6fc-4db4-9169-4ba488f7f6ed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3.253122184</c:v>
                </c:pt>
                <c:pt idx="1">
                  <c:v>3.2566182619999999</c:v>
                </c:pt>
                <c:pt idx="2">
                  <c:v>3.2735045810000001</c:v>
                </c:pt>
                <c:pt idx="3">
                  <c:v>3.2348640710000001</c:v>
                </c:pt>
                <c:pt idx="4">
                  <c:v>3.2747909860000002</c:v>
                </c:pt>
                <c:pt idx="5">
                  <c:v>3.2873325929999999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1D-9149-A7F8-FFFB521B7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7786408"/>
        <c:axId val="687786736"/>
      </c:barChart>
      <c:catAx>
        <c:axId val="687786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7786736"/>
        <c:crosses val="autoZero"/>
        <c:auto val="1"/>
        <c:lblAlgn val="ctr"/>
        <c:lblOffset val="100"/>
        <c:noMultiLvlLbl val="0"/>
      </c:catAx>
      <c:valAx>
        <c:axId val="68778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7786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31B47D53-14D5-43DF-9D7F-988EEB19491D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t>9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31B47D53-14D5-43DF-9D7F-988EEB19491D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t>15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9" name="圆角矩形 6"/>
            <p:cNvSpPr/>
            <p:nvPr/>
          </p:nvSpPr>
          <p:spPr>
            <a:xfrm>
              <a:off x="234855" y="204716"/>
              <a:ext cx="8636190" cy="463881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0" y="2572941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567237" y="0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5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459700" y="2667689"/>
            <a:ext cx="622460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原创设计师QQ598969553      _12"/>
          <p:cNvSpPr>
            <a:spLocks noChangeArrowheads="1"/>
          </p:cNvSpPr>
          <p:nvPr/>
        </p:nvSpPr>
        <p:spPr bwMode="auto">
          <a:xfrm>
            <a:off x="1932624" y="1180572"/>
            <a:ext cx="5278755" cy="692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45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 pitchFamily="34" charset="0"/>
              </a:rPr>
              <a:t>Sketch2Code测试报告</a:t>
            </a: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109071" y="1985770"/>
            <a:ext cx="4925858" cy="507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3300" spc="45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现代软件工程</a:t>
            </a:r>
          </a:p>
        </p:txBody>
      </p:sp>
      <p:sp>
        <p:nvSpPr>
          <p:cNvPr id="16" name="原创设计师QQ598969553      _8"/>
          <p:cNvSpPr>
            <a:spLocks noChangeArrowheads="1"/>
          </p:cNvSpPr>
          <p:nvPr/>
        </p:nvSpPr>
        <p:spPr bwMode="auto">
          <a:xfrm>
            <a:off x="3562249" y="3368730"/>
            <a:ext cx="2361133" cy="861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sz="14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2018218012 </a:t>
            </a:r>
            <a:r>
              <a:rPr lang="zh-CN" altLang="en-US" sz="14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武丹</a:t>
            </a:r>
          </a:p>
          <a:p>
            <a:r>
              <a:rPr lang="en-US" altLang="zh-CN" sz="14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2018218011 </a:t>
            </a:r>
            <a:r>
              <a:rPr lang="zh-CN" altLang="en-US" sz="14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王彤</a:t>
            </a:r>
            <a:r>
              <a:rPr lang="en-US" altLang="zh-CN" sz="14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1018218008</a:t>
            </a:r>
            <a:r>
              <a:rPr lang="zh-CN" altLang="en-US" sz="14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杨文豪</a:t>
            </a:r>
          </a:p>
          <a:p>
            <a:pPr algn="l">
              <a:buFont typeface="Arial" panose="020B0604020202020204" pitchFamily="34" charset="0"/>
              <a:buNone/>
            </a:pPr>
            <a:endParaRPr lang="zh-CN" altLang="en-US" sz="1400" spc="45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iv test_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643255"/>
            <a:ext cx="6668135" cy="22383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02062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DIV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1085215" y="3253105"/>
            <a:ext cx="7733665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预期结果：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根据手绘划分区域实现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div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分层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：不能正确划分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div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，出现不能识别长文本的情况，字体相对大小混乱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通过识别手绘线框划分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div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，调整字体相对大小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2062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DIV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6647815" y="1621790"/>
            <a:ext cx="222948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sz="1400" b="1">
                <a:solidFill>
                  <a:srgbClr val="445469"/>
                </a:solidFill>
                <a:sym typeface="Arial" panose="020B0604020202020204" pitchFamily="34" charset="0"/>
              </a:rPr>
              <a:t>原因：固定横向识别并划分</a:t>
            </a: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div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，即一行一行识别控件。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建议：改进</a:t>
            </a: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div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的划分机制，加入灵活多元的区分方式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0865" y="359410"/>
            <a:ext cx="49999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1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探究：为什么会出现划分格式的错乱？</a:t>
            </a:r>
            <a:endParaRPr lang="en-US" altLang="zh-CN" sz="21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4" name="图片 3" descr="div test_resul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" y="788035"/>
            <a:ext cx="5596890" cy="3977005"/>
          </a:xfrm>
          <a:prstGeom prst="rect">
            <a:avLst/>
          </a:prstGeom>
        </p:spPr>
      </p:pic>
      <p:sp>
        <p:nvSpPr>
          <p:cNvPr id="160" name=" 160"/>
          <p:cNvSpPr/>
          <p:nvPr/>
        </p:nvSpPr>
        <p:spPr>
          <a:xfrm flipV="1">
            <a:off x="5395595" y="909320"/>
            <a:ext cx="1104900" cy="80010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2062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DIV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570865" y="2869565"/>
            <a:ext cx="785558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sz="1400" b="1">
                <a:solidFill>
                  <a:srgbClr val="445469"/>
                </a:solidFill>
                <a:sym typeface="Arial" panose="020B0604020202020204" pitchFamily="34" charset="0"/>
              </a:rPr>
              <a:t>原因：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按行识别控件时大段文字被分到不同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div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，使得文字被打乱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sz="1400">
                <a:solidFill>
                  <a:srgbClr val="445469"/>
                </a:solidFill>
                <a:sym typeface="Arial" panose="020B0604020202020204" pitchFamily="34" charset="0"/>
              </a:rPr>
              <a:t>当系统识别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预测时</a:t>
            </a:r>
            <a:r>
              <a:rPr sz="1400">
                <a:solidFill>
                  <a:srgbClr val="445469"/>
                </a:solidFill>
                <a:sym typeface="Arial" panose="020B0604020202020204" pitchFamily="34" charset="0"/>
              </a:rPr>
              <a:t>，会给每个控件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评定相应的概率，识别</a:t>
            </a:r>
            <a:r>
              <a:rPr sz="1400">
                <a:solidFill>
                  <a:srgbClr val="445469"/>
                </a:solidFill>
                <a:sym typeface="Arial" panose="020B0604020202020204" pitchFamily="34" charset="0"/>
              </a:rPr>
              <a:t>完毕之后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会</a:t>
            </a:r>
            <a:r>
              <a:rPr sz="1400">
                <a:solidFill>
                  <a:srgbClr val="445469"/>
                </a:solidFill>
                <a:sym typeface="Arial" panose="020B0604020202020204" pitchFamily="34" charset="0"/>
              </a:rPr>
              <a:t>删除概率阈值下的预测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。</a:t>
            </a:r>
          </a:p>
          <a:p>
            <a:pPr marL="457200" lvl="1" indent="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建议：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改进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div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的划分机制，灵活按位置读取控件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0865" y="359410"/>
            <a:ext cx="49999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1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探究：为什么会出现大段文本的丢失？</a:t>
            </a:r>
            <a:endParaRPr lang="en-US" altLang="zh-CN" sz="21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图片 2" descr="CodeReading_removePredictionsUnderProbabilityThresho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1073785"/>
            <a:ext cx="708787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2062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分隔符测试</a:t>
            </a:r>
          </a:p>
        </p:txBody>
      </p:sp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5020310" y="1092835"/>
            <a:ext cx="3752850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预期结果：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通过不同的分隔符对区域进行划分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不读取任何分隔符，甚至在框形分隔符测试时出现了控件丢失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能够有效识别分隔图形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403860"/>
            <a:ext cx="3209925" cy="1955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744345"/>
            <a:ext cx="3209925" cy="1934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3209290"/>
            <a:ext cx="3209925" cy="1882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57600" y="914400"/>
            <a:ext cx="126682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无分隔符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67125" y="2171700"/>
            <a:ext cx="126682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线形分隔符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57600" y="3679190"/>
            <a:ext cx="126682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框形分隔符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96" y="-8937"/>
            <a:ext cx="9144000" cy="5152437"/>
            <a:chOff x="0" y="-56562"/>
            <a:chExt cx="9144000" cy="5152437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-56562"/>
              <a:ext cx="9144000" cy="5152437"/>
              <a:chOff x="0" y="-56562"/>
              <a:chExt cx="9144000" cy="515243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0" y="2525316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67237" y="-56562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57810" y="2516379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1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77580" y="976199"/>
            <a:ext cx="2788841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控件测试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69006" y="1646518"/>
            <a:ext cx="19507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 . CheckBox</a:t>
            </a:r>
            <a:r>
              <a:rPr lang="zh-CN" altLang="en-US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69300" y="2716493"/>
            <a:ext cx="2228215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03 . </a:t>
            </a:r>
            <a:r>
              <a:rPr lang="en-US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RadioButton</a:t>
            </a:r>
            <a:r>
              <a:rPr lang="zh-CN" altLang="en-US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69006" y="2180844"/>
            <a:ext cx="2731135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 . Button or TextBox</a:t>
            </a:r>
            <a:r>
              <a:rPr lang="zh-CN" altLang="en-US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69300" y="3247644"/>
            <a:ext cx="153670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04 . Table</a:t>
            </a:r>
            <a:r>
              <a:rPr lang="zh-CN" altLang="en-US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69935" y="3785489"/>
            <a:ext cx="200660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05 .ComboBox</a:t>
            </a:r>
            <a:r>
              <a:rPr lang="zh-CN" altLang="en-US" sz="1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38257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识别类型</a:t>
            </a:r>
          </a:p>
        </p:txBody>
      </p:sp>
      <p:pic>
        <p:nvPicPr>
          <p:cNvPr id="2" name="图片 1" descr="CodeReading_typ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405130"/>
            <a:ext cx="5287010" cy="3972560"/>
          </a:xfrm>
          <a:prstGeom prst="rect">
            <a:avLst/>
          </a:prstGeom>
        </p:spPr>
      </p:pic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4953635" y="578485"/>
            <a:ext cx="3048000" cy="473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经过学习研读</a:t>
            </a: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Sketch2Code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的源代码，发现目前可识别如下</a:t>
            </a: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10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种类型：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Button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CheckBox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ComboBox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Heading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Image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Label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Link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Paragraph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RadioButton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Table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TextBox</a:t>
            </a:r>
          </a:p>
          <a:p>
            <a:pPr indent="0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我们将在可识别类型范围内进行测试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2062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CheckBox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稻壳儿小白白(http://dwz.cn/Wu2UP)"/>
          <p:cNvSpPr>
            <a:spLocks noChangeArrowheads="1"/>
          </p:cNvSpPr>
          <p:nvPr/>
        </p:nvSpPr>
        <p:spPr bwMode="auto">
          <a:xfrm>
            <a:off x="2577465" y="3834765"/>
            <a:ext cx="4970145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预期结果：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能准确识别各种形式的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CheckBox</a:t>
            </a: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：识别较为准确，但展示方式单一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根据手绘情况布置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Check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框的位置</a:t>
            </a:r>
          </a:p>
        </p:txBody>
      </p:sp>
      <p:pic>
        <p:nvPicPr>
          <p:cNvPr id="2" name="图片 1" descr="CheckBoxTest-resul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616585"/>
            <a:ext cx="486664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20627" y="69310"/>
            <a:ext cx="359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Button or TextBox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稻壳儿小白白(http://dwz.cn/Wu2UP)"/>
          <p:cNvSpPr>
            <a:spLocks noChangeArrowheads="1"/>
          </p:cNvSpPr>
          <p:nvPr/>
        </p:nvSpPr>
        <p:spPr bwMode="auto">
          <a:xfrm>
            <a:off x="5711825" y="1083310"/>
            <a:ext cx="2741295" cy="365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rgbClr val="445469"/>
                </a:solidFill>
                <a:sym typeface="Arial" panose="020B0604020202020204" pitchFamily="34" charset="0"/>
              </a:rPr>
              <a:t>测试方式：</a:t>
            </a:r>
            <a:r>
              <a:rPr lang="zh-CN" sz="1400" dirty="0">
                <a:solidFill>
                  <a:srgbClr val="445469"/>
                </a:solidFill>
                <a:sym typeface="Arial" panose="020B0604020202020204" pitchFamily="34" charset="0"/>
              </a:rPr>
              <a:t>对齐方式、线框宽度、对齐方式，三影响因素交替测试</a:t>
            </a: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 dirty="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 dirty="0">
                <a:solidFill>
                  <a:srgbClr val="445469"/>
                </a:solidFill>
                <a:sym typeface="Arial" panose="020B0604020202020204" pitchFamily="34" charset="0"/>
              </a:rPr>
              <a:t>测试结果：</a:t>
            </a:r>
          </a:p>
          <a:p>
            <a:pPr marL="285750" indent="-285750" algn="l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圆角会提高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20204" pitchFamily="34" charset="0"/>
              </a:rPr>
              <a:t>Button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的识别率</a:t>
            </a:r>
          </a:p>
          <a:p>
            <a:pPr marL="285750" indent="-285750" algn="l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相同的线框，左对齐会识别成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20204" pitchFamily="34" charset="0"/>
              </a:rPr>
              <a:t>TextBox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，居中会识别成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20204" pitchFamily="34" charset="0"/>
              </a:rPr>
              <a:t>Button</a:t>
            </a:r>
          </a:p>
          <a:p>
            <a:pPr marL="285750" indent="-285750" algn="l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窄线框倾向识别成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20204" pitchFamily="34" charset="0"/>
              </a:rPr>
              <a:t>Button</a:t>
            </a:r>
          </a:p>
          <a:p>
            <a:pPr marL="285750" indent="-285750" algn="l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indent="0" algn="l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445469"/>
                </a:solidFill>
                <a:sym typeface="Arial" panose="020B0604020202020204" pitchFamily="34" charset="0"/>
              </a:rPr>
              <a:t>建议：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由于手绘中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20204" pitchFamily="34" charset="0"/>
              </a:rPr>
              <a:t>Button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和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20204" pitchFamily="34" charset="0"/>
              </a:rPr>
              <a:t>TextBox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二者很像，建议给使用者规范好按钮和文本框的形式，便于更准确的识别</a:t>
            </a:r>
          </a:p>
        </p:txBody>
      </p:sp>
      <p:pic>
        <p:nvPicPr>
          <p:cNvPr id="8" name="图片 7" descr="button or text4_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" y="1490980"/>
            <a:ext cx="4987290" cy="1722755"/>
          </a:xfrm>
          <a:prstGeom prst="rect">
            <a:avLst/>
          </a:prstGeom>
        </p:spPr>
      </p:pic>
      <p:pic>
        <p:nvPicPr>
          <p:cNvPr id="9" name="图片 8" descr="button or text2.2_resul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3141345"/>
            <a:ext cx="4942205" cy="1287145"/>
          </a:xfrm>
          <a:prstGeom prst="rect">
            <a:avLst/>
          </a:prstGeom>
        </p:spPr>
      </p:pic>
      <p:pic>
        <p:nvPicPr>
          <p:cNvPr id="10" name="图片 9" descr="button or text2_resul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" y="962025"/>
            <a:ext cx="4867910" cy="843280"/>
          </a:xfrm>
          <a:prstGeom prst="rect">
            <a:avLst/>
          </a:prstGeom>
        </p:spPr>
      </p:pic>
      <p:pic>
        <p:nvPicPr>
          <p:cNvPr id="11" name="图片 10" descr="button or text4_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" y="1805305"/>
            <a:ext cx="4987290" cy="1722755"/>
          </a:xfrm>
          <a:prstGeom prst="rect">
            <a:avLst/>
          </a:prstGeom>
        </p:spPr>
      </p:pic>
      <p:pic>
        <p:nvPicPr>
          <p:cNvPr id="12" name="图片 11" descr="button or text2.2_resul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3455670"/>
            <a:ext cx="4942205" cy="1287145"/>
          </a:xfrm>
          <a:prstGeom prst="rect">
            <a:avLst/>
          </a:prstGeom>
        </p:spPr>
      </p:pic>
      <p:sp>
        <p:nvSpPr>
          <p:cNvPr id="13" name="稻壳儿小白白(http://dwz.cn/Wu2UP)"/>
          <p:cNvSpPr>
            <a:spLocks noChangeArrowheads="1"/>
          </p:cNvSpPr>
          <p:nvPr/>
        </p:nvSpPr>
        <p:spPr bwMode="auto">
          <a:xfrm>
            <a:off x="5642950" y="592530"/>
            <a:ext cx="3646805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rgbClr val="445469"/>
                </a:solidFill>
                <a:sym typeface="Arial" panose="020B0604020202020204" pitchFamily="34" charset="0"/>
              </a:rPr>
              <a:t>——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测试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20204" pitchFamily="34" charset="0"/>
              </a:rPr>
              <a:t>Button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20204" pitchFamily="34" charset="0"/>
              </a:rPr>
              <a:t>和文本框的区分识别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2062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RadioButton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图片 2" descr="RadioButton test2_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" y="2874010"/>
            <a:ext cx="4839335" cy="1560195"/>
          </a:xfrm>
          <a:prstGeom prst="rect">
            <a:avLst/>
          </a:prstGeom>
        </p:spPr>
      </p:pic>
      <p:sp>
        <p:nvSpPr>
          <p:cNvPr id="4" name="稻壳儿小白白(http://dwz.cn/Wu2UP)"/>
          <p:cNvSpPr>
            <a:spLocks noChangeArrowheads="1"/>
          </p:cNvSpPr>
          <p:nvPr/>
        </p:nvSpPr>
        <p:spPr bwMode="auto">
          <a:xfrm>
            <a:off x="5515610" y="1319530"/>
            <a:ext cx="3161665" cy="223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测试方式：（一）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选择圆圈后接不同长度的选项</a:t>
            </a: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：选择钮后接短选项时能正确识别，长选项不能正确识别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优化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RadioButton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对于长文本的适配</a:t>
            </a:r>
          </a:p>
        </p:txBody>
      </p:sp>
      <p:pic>
        <p:nvPicPr>
          <p:cNvPr id="6" name="图片 5" descr="RadioButton test3_resul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" y="1059180"/>
            <a:ext cx="4839335" cy="16395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2062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RadioButton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" name="稻壳儿小白白(http://dwz.cn/Wu2UP)"/>
          <p:cNvSpPr>
            <a:spLocks noChangeArrowheads="1"/>
          </p:cNvSpPr>
          <p:nvPr/>
        </p:nvSpPr>
        <p:spPr bwMode="auto">
          <a:xfrm>
            <a:off x="1229360" y="3803015"/>
            <a:ext cx="5970905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测试方式：（二）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RadioButton的不同的排列方式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：纵向可以准确识别，一排有多个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RadioButton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时则容易判断失误</a:t>
            </a: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优化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RadioButton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在不同布局的识别</a:t>
            </a:r>
          </a:p>
        </p:txBody>
      </p:sp>
      <p:pic>
        <p:nvPicPr>
          <p:cNvPr id="6" name="图片 5" descr="RadioButton test3_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30" y="744855"/>
            <a:ext cx="6771005" cy="2294255"/>
          </a:xfrm>
          <a:prstGeom prst="rect">
            <a:avLst/>
          </a:prstGeom>
        </p:spPr>
      </p:pic>
      <p:pic>
        <p:nvPicPr>
          <p:cNvPr id="2" name="图片 1" descr="RadioButton test5_resul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" y="2144395"/>
            <a:ext cx="6750050" cy="1449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0" y="2572941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67237" y="0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1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77580" y="710068"/>
            <a:ext cx="278884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CONTENTS</a:t>
            </a:r>
            <a:endParaRPr lang="zh-CN" altLang="en-US" sz="44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cs typeface="经典综艺体简" panose="0201060900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8277" y="2202418"/>
            <a:ext cx="296427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01 . </a:t>
            </a: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工作完成概况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17944" y="2202418"/>
            <a:ext cx="368241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03 . </a:t>
            </a: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源代码、网站分析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48277" y="3055514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02 . </a:t>
            </a: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功能测试分析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17944" y="3055514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04 . </a:t>
            </a:r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工作总结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2062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RadioButton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图片 2" descr="RadioButton test3_resul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30" y="1065530"/>
            <a:ext cx="5173345" cy="2737485"/>
          </a:xfrm>
          <a:prstGeom prst="rect">
            <a:avLst/>
          </a:prstGeom>
        </p:spPr>
      </p:pic>
      <p:sp>
        <p:nvSpPr>
          <p:cNvPr id="4" name="稻壳儿小白白(http://dwz.cn/Wu2UP)"/>
          <p:cNvSpPr>
            <a:spLocks noChangeArrowheads="1"/>
          </p:cNvSpPr>
          <p:nvPr/>
        </p:nvSpPr>
        <p:spPr bwMode="auto">
          <a:xfrm>
            <a:off x="2515235" y="3441065"/>
            <a:ext cx="4656455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测试方式：（三）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RadioButton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是否单选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不可单选</a:t>
            </a: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根据位置划分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RadioGroup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，实现按钮组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859145" y="155585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Table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2" name="图片 1" descr="table test_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" y="417195"/>
            <a:ext cx="5892165" cy="2223135"/>
          </a:xfrm>
          <a:prstGeom prst="rect">
            <a:avLst/>
          </a:prstGeom>
        </p:spPr>
      </p:pic>
      <p:pic>
        <p:nvPicPr>
          <p:cNvPr id="5" name="图片 4" descr="table test2_resul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" y="2640330"/>
            <a:ext cx="5900420" cy="1833880"/>
          </a:xfrm>
          <a:prstGeom prst="rect">
            <a:avLst/>
          </a:prstGeom>
        </p:spPr>
      </p:pic>
      <p:sp>
        <p:nvSpPr>
          <p:cNvPr id="6" name="稻壳儿小白白(http://dwz.cn/Wu2UP)"/>
          <p:cNvSpPr>
            <a:spLocks noChangeArrowheads="1"/>
          </p:cNvSpPr>
          <p:nvPr/>
        </p:nvSpPr>
        <p:spPr bwMode="auto">
          <a:xfrm>
            <a:off x="6657975" y="1174750"/>
            <a:ext cx="2087245" cy="249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预期结果：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能画出对应格式的表格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：尝试了各种形式的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Table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发现不能成功识别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优化对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Table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的识别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20627" y="693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ComboBox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稻壳儿小白白(http://dwz.cn/Wu2UP)"/>
          <p:cNvSpPr>
            <a:spLocks noChangeArrowheads="1"/>
          </p:cNvSpPr>
          <p:nvPr/>
        </p:nvSpPr>
        <p:spPr bwMode="auto">
          <a:xfrm>
            <a:off x="5280025" y="1174750"/>
            <a:ext cx="3465195" cy="198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预期结果：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能识别对应的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ComboBox</a:t>
            </a: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：尝试现成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ComboBox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截图、手绘收起和展开的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ComboBox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形式，均不能成功识别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优化对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ComboBox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的识别</a:t>
            </a:r>
          </a:p>
        </p:txBody>
      </p:sp>
      <p:pic>
        <p:nvPicPr>
          <p:cNvPr id="3" name="图片 2" descr="ComboBox test_resul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83235"/>
            <a:ext cx="4017010" cy="2105025"/>
          </a:xfrm>
          <a:prstGeom prst="rect">
            <a:avLst/>
          </a:prstGeom>
        </p:spPr>
      </p:pic>
      <p:pic>
        <p:nvPicPr>
          <p:cNvPr id="4" name="图片 3" descr="ComboBox test_resul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059940"/>
            <a:ext cx="4016375" cy="25425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2695575" y="1488440"/>
            <a:ext cx="4229100" cy="297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各控件之间留足够的间距更容易清晰地识别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各个控件横向对齐，按行排列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字迹尽量整洁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注意</a:t>
            </a: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TextBox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与</a:t>
            </a: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Button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的特点要鲜明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RadioButton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之间留出足够大的空隙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91360" y="583565"/>
            <a:ext cx="493331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1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基于</a:t>
            </a:r>
            <a:r>
              <a:rPr lang="en-US" altLang="zh-CN" sz="21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Sketch2Code</a:t>
            </a:r>
            <a:r>
              <a:rPr lang="zh-CN" sz="21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现状对于用户的建议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0" y="2572941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67237" y="0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1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17090" y="888365"/>
            <a:ext cx="480441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zh-CN" sz="32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手绘单个控件和组合测试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70216" y="1708166"/>
            <a:ext cx="345440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01 . 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单个有效和无效测试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70216" y="2293292"/>
            <a:ext cx="254000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02 . 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简单组合测试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9825" y="271145"/>
            <a:ext cx="37712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手绘单个控件测试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" y="453390"/>
            <a:ext cx="1807210" cy="1598930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453390"/>
            <a:ext cx="2032000" cy="1601470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40" y="2338705"/>
            <a:ext cx="1807210" cy="1633220"/>
          </a:xfrm>
          <a:prstGeom prst="rect">
            <a:avLst/>
          </a:prstGeom>
        </p:spPr>
      </p:pic>
      <p:pic>
        <p:nvPicPr>
          <p:cNvPr id="13" name="图片 13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750" y="2338705"/>
            <a:ext cx="2031365" cy="1633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2705" y="2957830"/>
            <a:ext cx="34055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2"/>
                </a:solidFill>
              </a:rPr>
              <a:t>预期：正确展现出单个控件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出现结果：并未出现任何 控件的</a:t>
            </a:r>
            <a:r>
              <a:rPr lang="en-US" altLang="zh-CN" sz="1600">
                <a:solidFill>
                  <a:schemeClr val="tx2"/>
                </a:solidFill>
              </a:rPr>
              <a:t>Html </a:t>
            </a:r>
            <a:r>
              <a:rPr lang="zh-CN" altLang="en-US" sz="1600">
                <a:solidFill>
                  <a:schemeClr val="tx2"/>
                </a:solidFill>
              </a:rPr>
              <a:t>和页面的显示</a:t>
            </a:r>
          </a:p>
        </p:txBody>
      </p:sp>
      <p:pic>
        <p:nvPicPr>
          <p:cNvPr id="10" name="图片 6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775" y="1009650"/>
            <a:ext cx="1918970" cy="16325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7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" y="1354455"/>
            <a:ext cx="2054225" cy="2066925"/>
          </a:xfrm>
          <a:prstGeom prst="rect">
            <a:avLst/>
          </a:prstGeom>
        </p:spPr>
      </p:pic>
      <p:pic>
        <p:nvPicPr>
          <p:cNvPr id="7" name="图片 7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35" y="1354455"/>
            <a:ext cx="1908810" cy="1967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21225" y="248285"/>
            <a:ext cx="37712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手绘单个控件测试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63540" y="1354455"/>
            <a:ext cx="3028950" cy="226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2"/>
                </a:solidFill>
              </a:rPr>
              <a:t>预期结果：根据代码显示的内容知道其识别类型，对没有包含在内的识别结构不能显示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出现结果</a:t>
            </a:r>
            <a:r>
              <a:rPr lang="en-US" altLang="zh-CN" sz="1600">
                <a:solidFill>
                  <a:schemeClr val="tx2"/>
                </a:solidFill>
              </a:rPr>
              <a:t>:</a:t>
            </a:r>
            <a:r>
              <a:rPr lang="zh-CN" altLang="en-US" sz="1600">
                <a:solidFill>
                  <a:schemeClr val="tx2"/>
                </a:solidFill>
              </a:rPr>
              <a:t>没有显示无效的结构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改进意见</a:t>
            </a:r>
            <a:r>
              <a:rPr lang="en-US" altLang="zh-CN" sz="1600">
                <a:solidFill>
                  <a:schemeClr val="tx2"/>
                </a:solidFill>
              </a:rPr>
              <a:t>:</a:t>
            </a:r>
            <a:r>
              <a:rPr lang="zh-CN" altLang="en-US" sz="1600">
                <a:solidFill>
                  <a:schemeClr val="tx2"/>
                </a:solidFill>
              </a:rPr>
              <a:t>可以对无效识别的结构出现提示信息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9455" y="359410"/>
            <a:ext cx="49999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1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探究：为什么有单个控件本能正确显示？</a:t>
            </a:r>
            <a:endParaRPr lang="en-US" altLang="zh-CN" sz="21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03520" y="130810"/>
            <a:ext cx="3491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手绘单个控件测试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右弧形箭头 5"/>
          <p:cNvSpPr/>
          <p:nvPr/>
        </p:nvSpPr>
        <p:spPr>
          <a:xfrm rot="15600000" flipH="1">
            <a:off x="4937125" y="2068830"/>
            <a:ext cx="908050" cy="39954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6316345" y="952500"/>
            <a:ext cx="2229485" cy="189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sz="1400" b="1">
                <a:solidFill>
                  <a:srgbClr val="445469"/>
                </a:solidFill>
                <a:sym typeface="Arial" panose="020B0604020202020204" pitchFamily="34" charset="0"/>
              </a:rPr>
              <a:t>原因猜想：其大量的训练集只对各种组合进行了训练</a:t>
            </a:r>
            <a:endParaRPr lang="en-US" altLang="zh-CN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建议：做到对单独控件做到精确控件的显示，这样在进行大量的组合训练集可能会更加精确。</a:t>
            </a:r>
            <a:endParaRPr lang="zh-CN" sz="14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pic>
        <p:nvPicPr>
          <p:cNvPr id="18" name="图片 18" descr="2-2"/>
          <p:cNvPicPr>
            <a:picLocks noChangeAspect="1"/>
          </p:cNvPicPr>
          <p:nvPr/>
        </p:nvPicPr>
        <p:blipFill>
          <a:blip r:embed="rId2"/>
          <a:srcRect l="1024" t="10609" r="301" b="8830"/>
          <a:stretch>
            <a:fillRect/>
          </a:stretch>
        </p:blipFill>
        <p:spPr>
          <a:xfrm>
            <a:off x="719455" y="773430"/>
            <a:ext cx="4767580" cy="1746885"/>
          </a:xfrm>
          <a:prstGeom prst="rect">
            <a:avLst/>
          </a:prstGeom>
        </p:spPr>
      </p:pic>
      <p:pic>
        <p:nvPicPr>
          <p:cNvPr id="19" name="图片 19" descr="3-3"/>
          <p:cNvPicPr>
            <a:picLocks noChangeAspect="1"/>
          </p:cNvPicPr>
          <p:nvPr/>
        </p:nvPicPr>
        <p:blipFill>
          <a:blip r:embed="rId3"/>
          <a:srcRect l="-602" t="9044" r="-241" b="6087"/>
          <a:stretch>
            <a:fillRect/>
          </a:stretch>
        </p:blipFill>
        <p:spPr>
          <a:xfrm>
            <a:off x="719455" y="2520315"/>
            <a:ext cx="4767580" cy="16370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1225" y="248285"/>
            <a:ext cx="37712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简单组合控件测试</a:t>
            </a:r>
          </a:p>
        </p:txBody>
      </p:sp>
      <p:pic>
        <p:nvPicPr>
          <p:cNvPr id="20" name="图片 20" descr="9-9"/>
          <p:cNvPicPr>
            <a:picLocks noChangeAspect="1"/>
          </p:cNvPicPr>
          <p:nvPr/>
        </p:nvPicPr>
        <p:blipFill>
          <a:blip r:embed="rId2"/>
          <a:srcRect l="301" t="9368" r="2254" b="26838"/>
          <a:stretch>
            <a:fillRect/>
          </a:stretch>
        </p:blipFill>
        <p:spPr>
          <a:xfrm>
            <a:off x="632460" y="831850"/>
            <a:ext cx="5167630" cy="17246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29350" y="1148715"/>
            <a:ext cx="198882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2"/>
                </a:solidFill>
              </a:rPr>
              <a:t>预期：正确显示各个控件，并完善其布局情况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结果</a:t>
            </a:r>
            <a:r>
              <a:rPr lang="en-US" altLang="zh-CN" sz="1600">
                <a:solidFill>
                  <a:schemeClr val="tx2"/>
                </a:solidFill>
              </a:rPr>
              <a:t>:</a:t>
            </a:r>
            <a:r>
              <a:rPr lang="zh-CN" altLang="en-US" sz="1600">
                <a:solidFill>
                  <a:schemeClr val="tx2"/>
                </a:solidFill>
              </a:rPr>
              <a:t>当文本框前方或后方。即同一行没有出现其他控件时，文本框不会显示出来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建议：训练集再加入此种情况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  <p:pic>
        <p:nvPicPr>
          <p:cNvPr id="21" name="图片 21" descr="8-8"/>
          <p:cNvPicPr>
            <a:picLocks noChangeAspect="1"/>
          </p:cNvPicPr>
          <p:nvPr/>
        </p:nvPicPr>
        <p:blipFill>
          <a:blip r:embed="rId3"/>
          <a:srcRect t="10075" r="1892" b="12562"/>
          <a:stretch>
            <a:fillRect/>
          </a:stretch>
        </p:blipFill>
        <p:spPr>
          <a:xfrm>
            <a:off x="631190" y="2658745"/>
            <a:ext cx="5168900" cy="20637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1225" y="248285"/>
            <a:ext cx="37712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简单组合控件测试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29350" y="1148715"/>
            <a:ext cx="198882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2"/>
                </a:solidFill>
              </a:rPr>
              <a:t>预期：正确显示各个控件，并完善其布局情况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结果</a:t>
            </a:r>
            <a:r>
              <a:rPr lang="en-US" altLang="zh-CN" sz="1600">
                <a:solidFill>
                  <a:schemeClr val="tx2"/>
                </a:solidFill>
              </a:rPr>
              <a:t>:</a:t>
            </a:r>
            <a:r>
              <a:rPr lang="zh-CN" altLang="en-US" sz="1600">
                <a:solidFill>
                  <a:schemeClr val="tx2"/>
                </a:solidFill>
              </a:rPr>
              <a:t>下拉菜单被判断成按钮的形式进行显示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建议：当一个按钮上有文字出现时，可以判断其是否可以构成下拉菜单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  <p:pic>
        <p:nvPicPr>
          <p:cNvPr id="22" name="图片 22" descr="10-10"/>
          <p:cNvPicPr>
            <a:picLocks noChangeAspect="1"/>
          </p:cNvPicPr>
          <p:nvPr/>
        </p:nvPicPr>
        <p:blipFill>
          <a:blip r:embed="rId2"/>
          <a:srcRect l="-241" t="8916" r="1627" b="9709"/>
          <a:stretch>
            <a:fillRect/>
          </a:stretch>
        </p:blipFill>
        <p:spPr>
          <a:xfrm>
            <a:off x="631190" y="1035050"/>
            <a:ext cx="5269865" cy="2444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7" name="组合 16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2572941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67237" y="0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8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1577" y="1682817"/>
            <a:ext cx="188084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PART 01</a:t>
            </a:r>
            <a:endParaRPr lang="zh-CN" altLang="en-US" sz="3600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经典综艺体简" panose="0201060900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71064" y="2306064"/>
            <a:ext cx="3201872" cy="600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3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工作完成概况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1225" y="248285"/>
            <a:ext cx="37712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简单组合控件测试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29350" y="1148715"/>
            <a:ext cx="19888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2"/>
                </a:solidFill>
              </a:rPr>
              <a:t>预期：正确显示各个控件，并正确显示布局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结果</a:t>
            </a:r>
            <a:r>
              <a:rPr lang="en-US" altLang="zh-CN" sz="1600">
                <a:solidFill>
                  <a:schemeClr val="tx2"/>
                </a:solidFill>
              </a:rPr>
              <a:t>:</a:t>
            </a:r>
            <a:r>
              <a:rPr lang="zh-CN" altLang="en-US" sz="1600">
                <a:solidFill>
                  <a:schemeClr val="tx2"/>
                </a:solidFill>
              </a:rPr>
              <a:t>文本显示成文本框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建议：由于手绘图画直线不会太直，尽量规范好文本框和大量文本信息的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  <p:pic>
        <p:nvPicPr>
          <p:cNvPr id="25" name="图片 25" descr="12-12"/>
          <p:cNvPicPr>
            <a:picLocks noChangeAspect="1"/>
          </p:cNvPicPr>
          <p:nvPr/>
        </p:nvPicPr>
        <p:blipFill>
          <a:blip r:embed="rId2"/>
          <a:srcRect l="482" t="8916" r="60" b="-5327"/>
          <a:stretch>
            <a:fillRect/>
          </a:stretch>
        </p:blipFill>
        <p:spPr>
          <a:xfrm>
            <a:off x="646430" y="1068388"/>
            <a:ext cx="5245100" cy="27120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1225" y="248285"/>
            <a:ext cx="37712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简单组合控件测试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29350" y="1148715"/>
            <a:ext cx="19888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2"/>
                </a:solidFill>
              </a:rPr>
              <a:t>预期：正确显示各个控件，布局上不出现错误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结果</a:t>
            </a:r>
            <a:r>
              <a:rPr lang="en-US" altLang="zh-CN" sz="1600">
                <a:solidFill>
                  <a:schemeClr val="tx2"/>
                </a:solidFill>
              </a:rPr>
              <a:t>:</a:t>
            </a:r>
            <a:r>
              <a:rPr lang="zh-CN" altLang="en-US" sz="1600">
                <a:solidFill>
                  <a:schemeClr val="tx2"/>
                </a:solidFill>
              </a:rPr>
              <a:t>文本被识别成文本链接，按钮显示成文本</a:t>
            </a:r>
          </a:p>
          <a:p>
            <a:endParaRPr lang="zh-CN" altLang="en-US" sz="1600">
              <a:solidFill>
                <a:schemeClr val="tx2"/>
              </a:solidFill>
            </a:endParaRPr>
          </a:p>
          <a:p>
            <a:r>
              <a:rPr lang="zh-CN" altLang="en-US" sz="1600">
                <a:solidFill>
                  <a:schemeClr val="tx2"/>
                </a:solidFill>
              </a:rPr>
              <a:t>建议：对控件的距离把控上有明显的规定，这样在绘图和制作上可以减少误差，更精确地识别。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  <p:pic>
        <p:nvPicPr>
          <p:cNvPr id="23" name="图片 23" descr="11-11"/>
          <p:cNvPicPr>
            <a:picLocks noChangeAspect="1"/>
          </p:cNvPicPr>
          <p:nvPr/>
        </p:nvPicPr>
        <p:blipFill>
          <a:blip r:embed="rId2"/>
          <a:srcRect t="9108" r="2289" b="12902"/>
          <a:stretch>
            <a:fillRect/>
          </a:stretch>
        </p:blipFill>
        <p:spPr>
          <a:xfrm>
            <a:off x="739775" y="1313498"/>
            <a:ext cx="5149850" cy="23107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2695575" y="1488440"/>
            <a:ext cx="4229100" cy="266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字迹尽量不要连笔写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控件边界要尽量明显和笔直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注意</a:t>
            </a: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ComboBox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的选择使用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注意</a:t>
            </a: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TextBox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与文本内容的区分，即文本画线平行些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注意尽量在</a:t>
            </a:r>
            <a:r>
              <a:rPr lang="en-US" altLang="zh-CN" sz="1400" b="1">
                <a:solidFill>
                  <a:srgbClr val="445469"/>
                </a:solidFill>
                <a:sym typeface="Arial" panose="020B0604020202020204" pitchFamily="34" charset="0"/>
              </a:rPr>
              <a:t>TextBox</a:t>
            </a: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前后有其他控件的出现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91360" y="583565"/>
            <a:ext cx="493331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1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基于</a:t>
            </a:r>
            <a:r>
              <a:rPr lang="en-US" altLang="zh-CN" sz="21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Sketch2Code</a:t>
            </a:r>
            <a:r>
              <a:rPr lang="zh-CN" sz="21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现状对于用户的建议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7" name="组合 16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2572941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67237" y="0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8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1577" y="1682817"/>
            <a:ext cx="188084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PART 03</a:t>
            </a:r>
            <a:endParaRPr lang="zh-CN" altLang="en-US" sz="3600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经典综艺体简" panose="0201060900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53387" y="2303131"/>
            <a:ext cx="3608845" cy="600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3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源代码、网站分析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96" y="-8937"/>
            <a:ext cx="9144000" cy="5152437"/>
            <a:chOff x="0" y="-56562"/>
            <a:chExt cx="9144000" cy="5152437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-56562"/>
              <a:ext cx="9144000" cy="5152437"/>
              <a:chOff x="0" y="-56562"/>
              <a:chExt cx="9144000" cy="515243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0" y="2525316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67237" y="-56562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57810" y="2516379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1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63042" y="993750"/>
            <a:ext cx="278884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源代码</a:t>
            </a:r>
            <a:r>
              <a:rPr lang="en-US" altLang="zh-CN" sz="3200" dirty="0" err="1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测试</a:t>
            </a:r>
            <a:endParaRPr lang="en-US" altLang="zh-CN" sz="3200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经典综艺体简" panose="0201060900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8035" y="1853026"/>
            <a:ext cx="332225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 . Sketch2Code.AI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68329" y="2923001"/>
            <a:ext cx="348095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03 . </a:t>
            </a: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Sketch2Code.Api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68035" y="2387352"/>
            <a:ext cx="363670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 . Sketch2Code.Core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310186" y="182431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源代码</a:t>
            </a:r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稻壳儿小白白(http://dwz.cn/Wu2UP)"/>
          <p:cNvSpPr>
            <a:spLocks noChangeArrowheads="1"/>
          </p:cNvSpPr>
          <p:nvPr/>
        </p:nvSpPr>
        <p:spPr bwMode="auto">
          <a:xfrm>
            <a:off x="5020627" y="1994666"/>
            <a:ext cx="3465195" cy="120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tx2"/>
                </a:solidFill>
                <a:sym typeface="Arial" panose="020B0604020202020204" pitchFamily="34" charset="0"/>
              </a:rPr>
              <a:t>预期结果：</a:t>
            </a:r>
            <a:r>
              <a:rPr lang="zh-CN" altLang="en-US" sz="1600" dirty="0">
                <a:solidFill>
                  <a:schemeClr val="tx2"/>
                </a:solidFill>
                <a:sym typeface="Arial" panose="020B0604020202020204" pitchFamily="34" charset="0"/>
              </a:rPr>
              <a:t>能对代码中主要的功能类及其函数进行测试；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tx2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600" dirty="0">
                <a:solidFill>
                  <a:schemeClr val="tx2"/>
                </a:solidFill>
                <a:sym typeface="Arial" panose="020B0604020202020204" pitchFamily="34" charset="0"/>
              </a:rPr>
              <a:t>：实现了绝大多数的功能测试，包含了</a:t>
            </a:r>
            <a:r>
              <a:rPr lang="en-US" altLang="zh-CN" sz="1600" dirty="0">
                <a:solidFill>
                  <a:schemeClr val="tx2"/>
                </a:solidFill>
                <a:sym typeface="Arial" panose="020B0604020202020204" pitchFamily="34" charset="0"/>
              </a:rPr>
              <a:t>13</a:t>
            </a:r>
            <a:r>
              <a:rPr lang="zh-CN" altLang="en-US" sz="1600" dirty="0">
                <a:solidFill>
                  <a:schemeClr val="tx2"/>
                </a:solidFill>
                <a:sym typeface="Arial" panose="020B0604020202020204" pitchFamily="34" charset="0"/>
              </a:rPr>
              <a:t>个主要功能测试；</a:t>
            </a:r>
            <a:endParaRPr lang="en-US" altLang="zh-CN" sz="1600" dirty="0">
              <a:solidFill>
                <a:schemeClr val="tx2"/>
              </a:solidFill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53385" y="1234910"/>
            <a:ext cx="1527142" cy="527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Sketch2Code.Tests</a:t>
            </a:r>
            <a:endParaRPr kumimoji="1" lang="zh-CN" altLang="en-US" dirty="0"/>
          </a:p>
        </p:txBody>
      </p:sp>
      <p:cxnSp>
        <p:nvCxnSpPr>
          <p:cNvPr id="7" name="直线箭头连接符 6"/>
          <p:cNvCxnSpPr>
            <a:stCxn id="2" idx="2"/>
            <a:endCxn id="9" idx="3"/>
          </p:cNvCxnSpPr>
          <p:nvPr/>
        </p:nvCxnSpPr>
        <p:spPr>
          <a:xfrm flipH="1">
            <a:off x="1597842" y="1762811"/>
            <a:ext cx="919114" cy="895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剪去单圆角的矩形 8"/>
          <p:cNvSpPr/>
          <p:nvPr/>
        </p:nvSpPr>
        <p:spPr>
          <a:xfrm>
            <a:off x="1018093" y="2658358"/>
            <a:ext cx="1159497" cy="78242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AITests</a:t>
            </a:r>
            <a:endParaRPr kumimoji="1" lang="zh-CN" altLang="en-US" dirty="0"/>
          </a:p>
        </p:txBody>
      </p:sp>
      <p:sp>
        <p:nvSpPr>
          <p:cNvPr id="11" name="剪去单圆角的矩形 10"/>
          <p:cNvSpPr/>
          <p:nvPr/>
        </p:nvSpPr>
        <p:spPr>
          <a:xfrm>
            <a:off x="2989310" y="2658358"/>
            <a:ext cx="1159497" cy="782425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 err="1"/>
              <a:t>ApplicationTest</a:t>
            </a:r>
            <a:endParaRPr kumimoji="1" lang="zh-CN" altLang="en-US" sz="1050" dirty="0"/>
          </a:p>
        </p:txBody>
      </p:sp>
      <p:cxnSp>
        <p:nvCxnSpPr>
          <p:cNvPr id="13" name="直线箭头连接符 12"/>
          <p:cNvCxnSpPr>
            <a:stCxn id="2" idx="2"/>
            <a:endCxn id="11" idx="3"/>
          </p:cNvCxnSpPr>
          <p:nvPr/>
        </p:nvCxnSpPr>
        <p:spPr>
          <a:xfrm>
            <a:off x="2516956" y="1762811"/>
            <a:ext cx="1052103" cy="895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2" y="737058"/>
            <a:ext cx="314706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684162" y="200571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源代码</a:t>
            </a:r>
            <a:r>
              <a:rPr lang="zh-CN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71160" y="1262034"/>
            <a:ext cx="4572000" cy="2927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云端的识别项目的授权的授权码返回结果如下：</a:t>
            </a:r>
            <a:endParaRPr lang="en-US" altLang="zh-CN" sz="1400" b="1" kern="100" dirty="0">
              <a:solidFill>
                <a:schemeClr val="tx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25000"/>
              </a:lnSpc>
            </a:pPr>
            <a:r>
              <a:rPr lang="en-US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	</a:t>
            </a:r>
            <a:r>
              <a:rPr lang="en-US" altLang="zh-CN" sz="1050" b="1" kern="0" dirty="0" err="1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Microsoft.Rest.HttpOperationException</a:t>
            </a:r>
            <a:r>
              <a:rPr lang="en-US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: Operation returned an </a:t>
            </a:r>
          </a:p>
          <a:p>
            <a:pPr lvl="0">
              <a:lnSpc>
                <a:spcPct val="125000"/>
              </a:lnSpc>
            </a:pPr>
            <a:r>
              <a:rPr lang="en-US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	invalid</a:t>
            </a:r>
            <a:r>
              <a:rPr lang="zh-CN" altLang="en-US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 </a:t>
            </a:r>
            <a:r>
              <a:rPr lang="en-US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status code 'Unauthorized’</a:t>
            </a:r>
          </a:p>
          <a:p>
            <a:pPr marL="266700" indent="266700"/>
            <a:endParaRPr lang="zh-CN" altLang="zh-CN" sz="1200" kern="100" dirty="0">
              <a:solidFill>
                <a:schemeClr val="tx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没有返回的图片等信息</a:t>
            </a:r>
            <a:r>
              <a:rPr lang="en-US" altLang="zh-CN" sz="1600" kern="100" dirty="0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ShouldGetTextFromImage</a:t>
            </a:r>
            <a:r>
              <a:rPr lang="zh-CN" altLang="zh-CN" sz="1600" kern="100" dirty="0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 err="1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ShouldPredictImage</a:t>
            </a:r>
            <a:r>
              <a:rPr lang="en-US" altLang="zh-CN" sz="1600" kern="100" dirty="0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，而</a:t>
            </a:r>
            <a:r>
              <a:rPr lang="zh-CN" altLang="en-US" sz="1600" kern="100" dirty="0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没有通过。</a:t>
            </a:r>
            <a:r>
              <a:rPr lang="zh-CN" altLang="zh-CN" sz="1600" kern="100" dirty="0">
                <a:solidFill>
                  <a:schemeClr val="tx2"/>
                </a:solidFill>
                <a:latin typeface="+mn-ea"/>
                <a:cs typeface="Times New Roman" panose="02020603050405020304" pitchFamily="18" charset="0"/>
              </a:rPr>
              <a:t>具体返回结果是：</a:t>
            </a:r>
          </a:p>
          <a:p>
            <a:pPr marL="266700"/>
            <a:r>
              <a:rPr lang="en-US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	</a:t>
            </a:r>
            <a:r>
              <a:rPr lang="en-US" altLang="zh-CN" sz="1050" b="1" kern="0" dirty="0" err="1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System.IO.FileNotFoundException</a:t>
            </a:r>
            <a:r>
              <a:rPr lang="en-US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: </a:t>
            </a:r>
            <a:r>
              <a:rPr lang="zh-CN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未能找到文</a:t>
            </a:r>
            <a:r>
              <a:rPr lang="zh-CN" altLang="en-US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件</a:t>
            </a:r>
            <a:r>
              <a:rPr lang="en-US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	“C:\Users\WILLIAM\Pictures\</a:t>
            </a:r>
            <a:r>
              <a:rPr lang="en-US" altLang="zh-CN" sz="1050" b="1" kern="0" dirty="0" err="1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full.jpg</a:t>
            </a:r>
            <a:r>
              <a:rPr lang="en-US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”</a:t>
            </a:r>
            <a:r>
              <a:rPr lang="zh-CN" altLang="zh-CN" sz="1050" b="1" kern="0" dirty="0">
                <a:solidFill>
                  <a:schemeClr val="tx2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Microsoft YaHei UI"/>
              </a:rPr>
              <a:t>。</a:t>
            </a:r>
            <a:endParaRPr lang="zh-CN" altLang="zh-CN" sz="1200" kern="100" dirty="0">
              <a:solidFill>
                <a:schemeClr val="tx2"/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63472" y="22141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测试覆盖率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35" y="2585619"/>
            <a:ext cx="5270500" cy="10280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863472" y="1536569"/>
            <a:ext cx="2856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</a:rPr>
              <a:t>只测试了几个主要的方法，没有全部测试；</a:t>
            </a:r>
            <a:endParaRPr kumimoji="1" lang="en-US" altLang="zh-CN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</a:rPr>
              <a:t>没有测试的内容有：文件拷贝，数据传输接受判断。</a:t>
            </a:r>
            <a:endParaRPr kumimoji="1" lang="en-US" altLang="zh-CN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1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96" y="-8937"/>
            <a:ext cx="9144000" cy="5152437"/>
            <a:chOff x="0" y="-56562"/>
            <a:chExt cx="9144000" cy="5152437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-56562"/>
              <a:ext cx="9144000" cy="5152437"/>
              <a:chOff x="0" y="-56562"/>
              <a:chExt cx="9144000" cy="515243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0" y="2525316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67237" y="-56562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57810" y="2516379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1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63042" y="993750"/>
            <a:ext cx="278884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网站</a:t>
            </a:r>
            <a:r>
              <a:rPr lang="en-US" altLang="zh-CN" sz="3200" dirty="0" err="1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测试</a:t>
            </a:r>
            <a:endParaRPr lang="en-US" altLang="zh-CN" sz="3200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经典综艺体简" panose="0201060900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5395" y="18928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01 .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 性能测试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75395" y="242717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02 . 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问题分析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43010" y="22141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性能测试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4" name="图片 3" descr="F:\BS\MSE\trainset\button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06" y="1873630"/>
            <a:ext cx="1668780" cy="196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786" y="657415"/>
            <a:ext cx="1651000" cy="558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1938" y="2110085"/>
            <a:ext cx="3619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</a:rPr>
              <a:t>使用</a:t>
            </a:r>
            <a:r>
              <a:rPr kumimoji="1" lang="en-US" altLang="zh-CN" sz="1800" dirty="0">
                <a:solidFill>
                  <a:schemeClr val="tx2"/>
                </a:solidFill>
              </a:rPr>
              <a:t>JMeter2.11</a:t>
            </a:r>
            <a:r>
              <a:rPr kumimoji="1" lang="zh-CN" altLang="en-US" sz="1800" dirty="0">
                <a:solidFill>
                  <a:schemeClr val="tx2"/>
                </a:solidFill>
              </a:rPr>
              <a:t>版本；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</a:rPr>
              <a:t>利用</a:t>
            </a:r>
            <a:r>
              <a:rPr kumimoji="1" lang="en-US" altLang="zh-CN" sz="1800" dirty="0" err="1">
                <a:solidFill>
                  <a:schemeClr val="tx2"/>
                </a:solidFill>
              </a:rPr>
              <a:t>Jmeter</a:t>
            </a:r>
            <a:r>
              <a:rPr kumimoji="1" lang="zh-CN" altLang="en-US" sz="1800" dirty="0">
                <a:solidFill>
                  <a:schemeClr val="tx2"/>
                </a:solidFill>
              </a:rPr>
              <a:t>模拟用户访问，模拟识别某一图片的过程；</a:t>
            </a:r>
            <a:endParaRPr kumimoji="1" lang="en-US" altLang="zh-CN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chemeClr val="tx2"/>
                </a:solidFill>
              </a:rPr>
              <a:t>分别模拟</a:t>
            </a:r>
            <a:r>
              <a:rPr kumimoji="1" lang="en-US" altLang="zh-CN" sz="1800" dirty="0">
                <a:solidFill>
                  <a:schemeClr val="tx2"/>
                </a:solidFill>
              </a:rPr>
              <a:t>1</a:t>
            </a:r>
            <a:r>
              <a:rPr kumimoji="1" lang="zh-CN" altLang="en-US" sz="1800" dirty="0">
                <a:solidFill>
                  <a:schemeClr val="tx2"/>
                </a:solidFill>
              </a:rPr>
              <a:t>，</a:t>
            </a:r>
            <a:r>
              <a:rPr kumimoji="1" lang="en-US" altLang="zh-CN" sz="1800" dirty="0">
                <a:solidFill>
                  <a:schemeClr val="tx2"/>
                </a:solidFill>
              </a:rPr>
              <a:t>10</a:t>
            </a:r>
            <a:r>
              <a:rPr kumimoji="1" lang="zh-CN" altLang="en-US" sz="1800" dirty="0">
                <a:solidFill>
                  <a:schemeClr val="tx2"/>
                </a:solidFill>
              </a:rPr>
              <a:t>，</a:t>
            </a:r>
            <a:r>
              <a:rPr kumimoji="1" lang="en-US" altLang="zh-CN" sz="1800" dirty="0">
                <a:solidFill>
                  <a:schemeClr val="tx2"/>
                </a:solidFill>
              </a:rPr>
              <a:t>100</a:t>
            </a:r>
            <a:r>
              <a:rPr kumimoji="1" lang="zh-CN" altLang="en-US" sz="1800" dirty="0">
                <a:solidFill>
                  <a:schemeClr val="tx2"/>
                </a:solidFill>
              </a:rPr>
              <a:t>用户访问</a:t>
            </a:r>
            <a:r>
              <a:rPr kumimoji="1" lang="en-US" altLang="zh-CN" sz="1800" dirty="0">
                <a:solidFill>
                  <a:schemeClr val="tx2"/>
                </a:solidFill>
              </a:rPr>
              <a:t>1</a:t>
            </a:r>
            <a:r>
              <a:rPr kumimoji="1" lang="zh-CN" altLang="en-US" sz="1800" dirty="0">
                <a:solidFill>
                  <a:schemeClr val="tx2"/>
                </a:solidFill>
              </a:rPr>
              <a:t>，</a:t>
            </a:r>
            <a:r>
              <a:rPr kumimoji="1" lang="en-US" altLang="zh-CN" sz="1800" dirty="0">
                <a:solidFill>
                  <a:schemeClr val="tx2"/>
                </a:solidFill>
              </a:rPr>
              <a:t>10</a:t>
            </a:r>
            <a:r>
              <a:rPr kumimoji="1" lang="zh-CN" altLang="en-US" sz="1800" dirty="0">
                <a:solidFill>
                  <a:schemeClr val="tx2"/>
                </a:solidFill>
              </a:rPr>
              <a:t>次的状态。</a:t>
            </a:r>
            <a:endParaRPr kumimoji="1" lang="en-US" altLang="zh-CN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38682" y="2359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2"/>
                </a:solidFill>
              </a:rPr>
              <a:t>分工进度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C15AE66-F8C5-F945-BE45-8DAEF5BA8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76602"/>
              </p:ext>
            </p:extLst>
          </p:nvPr>
        </p:nvGraphicFramePr>
        <p:xfrm>
          <a:off x="1310680" y="995172"/>
          <a:ext cx="6720958" cy="3170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0842">
                  <a:extLst>
                    <a:ext uri="{9D8B030D-6E8A-4147-A177-3AD203B41FA5}">
                      <a16:colId xmlns:a16="http://schemas.microsoft.com/office/drawing/2014/main" val="2141366483"/>
                    </a:ext>
                  </a:extLst>
                </a:gridCol>
                <a:gridCol w="2189026">
                  <a:extLst>
                    <a:ext uri="{9D8B030D-6E8A-4147-A177-3AD203B41FA5}">
                      <a16:colId xmlns:a16="http://schemas.microsoft.com/office/drawing/2014/main" val="3877834859"/>
                    </a:ext>
                  </a:extLst>
                </a:gridCol>
                <a:gridCol w="1691090">
                  <a:extLst>
                    <a:ext uri="{9D8B030D-6E8A-4147-A177-3AD203B41FA5}">
                      <a16:colId xmlns:a16="http://schemas.microsoft.com/office/drawing/2014/main" val="3065487938"/>
                    </a:ext>
                  </a:extLst>
                </a:gridCol>
              </a:tblGrid>
              <a:tr h="524903"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任务列表</a:t>
                      </a:r>
                      <a:endParaRPr lang="zh-CN" sz="16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348579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任务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责任人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完成日期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0200865"/>
                  </a:ext>
                </a:extLst>
              </a:tr>
              <a:tr h="29407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(1)</a:t>
                      </a:r>
                      <a:r>
                        <a:rPr lang="zh-CN" sz="1600" kern="100">
                          <a:effectLst/>
                        </a:rPr>
                        <a:t>调查</a:t>
                      </a:r>
                      <a:r>
                        <a:rPr lang="en-US" sz="1600" kern="100">
                          <a:effectLst/>
                        </a:rPr>
                        <a:t>Sketch2Code</a:t>
                      </a:r>
                      <a:r>
                        <a:rPr lang="zh-CN" sz="1600" kern="100">
                          <a:effectLst/>
                        </a:rPr>
                        <a:t>背景知识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王彤、武丹、杨文豪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2018.9.23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9794672"/>
                  </a:ext>
                </a:extLst>
              </a:tr>
              <a:tr h="29407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(2)</a:t>
                      </a:r>
                      <a:r>
                        <a:rPr lang="zh-CN" sz="1600" kern="100">
                          <a:effectLst/>
                        </a:rPr>
                        <a:t>研读开源代码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杨文豪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2018.9.30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0319530"/>
                  </a:ext>
                </a:extLst>
              </a:tr>
              <a:tr h="29407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(3)</a:t>
                      </a:r>
                      <a:r>
                        <a:rPr lang="zh-CN" sz="1600" kern="100">
                          <a:effectLst/>
                        </a:rPr>
                        <a:t>准备测试计划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王彤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2018.10.8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6617221"/>
                  </a:ext>
                </a:extLst>
              </a:tr>
              <a:tr h="29407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(4)</a:t>
                      </a:r>
                      <a:r>
                        <a:rPr lang="zh-CN" sz="1600" kern="100">
                          <a:effectLst/>
                        </a:rPr>
                        <a:t>准备测试用例说明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王彤、武丹、杨文豪</a:t>
                      </a:r>
                      <a:endParaRPr lang="zh-CN" sz="16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2018.10.10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3873096"/>
                  </a:ext>
                </a:extLst>
              </a:tr>
              <a:tr h="29407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(5)</a:t>
                      </a:r>
                      <a:r>
                        <a:rPr lang="zh-CN" sz="1600" kern="100">
                          <a:effectLst/>
                        </a:rPr>
                        <a:t>用例测试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王彤、武丹</a:t>
                      </a:r>
                      <a:endParaRPr lang="zh-CN" sz="16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2018.10.29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1629904"/>
                  </a:ext>
                </a:extLst>
              </a:tr>
              <a:tr h="29407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(6)</a:t>
                      </a:r>
                      <a:r>
                        <a:rPr lang="zh-CN" sz="1600" kern="100">
                          <a:effectLst/>
                        </a:rPr>
                        <a:t>性能测试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杨文豪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2018.10.29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8353202"/>
                  </a:ext>
                </a:extLst>
              </a:tr>
              <a:tr h="29407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(7)</a:t>
                      </a:r>
                      <a:r>
                        <a:rPr lang="zh-CN" sz="1600" kern="100">
                          <a:effectLst/>
                        </a:rPr>
                        <a:t>撰写项目测试总结报告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武丹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2018.11.1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298145"/>
                  </a:ext>
                </a:extLst>
              </a:tr>
              <a:tr h="29407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(8)</a:t>
                      </a:r>
                      <a:r>
                        <a:rPr lang="zh-CN" sz="1600" kern="100">
                          <a:effectLst/>
                        </a:rPr>
                        <a:t>整理所有项目测试文档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王彤</a:t>
                      </a:r>
                      <a:endParaRPr lang="zh-CN" sz="16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2018.11.3</a:t>
                      </a:r>
                      <a:endParaRPr lang="zh-CN" sz="16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60377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43012" y="22141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问题分析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287059" y="877773"/>
          <a:ext cx="5270500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672025" y="1983491"/>
            <a:ext cx="3055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</a:rPr>
              <a:t>图片存储、上传；</a:t>
            </a:r>
            <a:endParaRPr kumimoji="1" lang="en-US" altLang="zh-CN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</a:rPr>
              <a:t>图片上传错误率</a:t>
            </a:r>
            <a:endParaRPr kumimoji="1" lang="en-US" altLang="zh-CN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7" name="组合 16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2572941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67237" y="0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8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1577" y="1682817"/>
            <a:ext cx="188084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PART 04</a:t>
            </a:r>
            <a:endParaRPr lang="zh-CN" altLang="en-US" sz="3600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经典综艺体简" panose="0201060900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53387" y="2303131"/>
            <a:ext cx="3608845" cy="600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3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工作总结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96" y="-8937"/>
            <a:ext cx="9144000" cy="5152437"/>
            <a:chOff x="0" y="-56562"/>
            <a:chExt cx="9144000" cy="5152437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-56562"/>
              <a:ext cx="9144000" cy="5152437"/>
              <a:chOff x="0" y="-56562"/>
              <a:chExt cx="9144000" cy="515243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0" y="2525316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67237" y="-56562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57810" y="2516379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1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63042" y="993750"/>
            <a:ext cx="278884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Sketch2Code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75395" y="18928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01 .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 功能改进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75395" y="242717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02 . 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心得体会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43017" y="221416"/>
            <a:ext cx="16209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改进思路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r"/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--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上传反馈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37684" y="1875580"/>
            <a:ext cx="30935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通过我们对网站的代码分析，我们确认当点击上传文档后，后台的监控函数如图。可以添加内容。</a:t>
            </a:r>
          </a:p>
          <a:p>
            <a:endParaRPr lang="zh-CN" altLang="en-US" sz="1800" dirty="0">
              <a:solidFill>
                <a:schemeClr val="tx2"/>
              </a:solidFill>
            </a:endParaRPr>
          </a:p>
          <a:p>
            <a:endParaRPr lang="zh-CN" altLang="en-US" sz="1800" dirty="0">
              <a:solidFill>
                <a:schemeClr val="tx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358900"/>
            <a:ext cx="4289728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43017" y="221416"/>
            <a:ext cx="16209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改进思路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r"/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--</a:t>
            </a:r>
            <a:r>
              <a:rPr lang="zh-CN" altLang="en-US" sz="20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其他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7942" y="2603166"/>
            <a:ext cx="6102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添加</a:t>
            </a:r>
            <a:r>
              <a:rPr lang="en-US" altLang="zh-CN" sz="1800" dirty="0">
                <a:solidFill>
                  <a:schemeClr val="tx2"/>
                </a:solidFill>
              </a:rPr>
              <a:t>html</a:t>
            </a:r>
            <a:r>
              <a:rPr lang="zh-CN" altLang="en-US" sz="1800" dirty="0">
                <a:solidFill>
                  <a:schemeClr val="tx2"/>
                </a:solidFill>
              </a:rPr>
              <a:t>代码展示控件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本地化存储方案：网站的临时存储，可以通过使用</a:t>
            </a:r>
            <a:r>
              <a:rPr lang="en-GB" altLang="zh-CN" sz="1800" dirty="0">
                <a:solidFill>
                  <a:schemeClr val="tx2"/>
                </a:solidFill>
              </a:rPr>
              <a:t>HTML5</a:t>
            </a:r>
            <a:r>
              <a:rPr lang="zh-CN" altLang="en-US" sz="1800" dirty="0">
                <a:solidFill>
                  <a:schemeClr val="tx2"/>
                </a:solidFill>
              </a:rPr>
              <a:t>的</a:t>
            </a:r>
            <a:r>
              <a:rPr lang="en-GB" altLang="zh-CN" sz="1800" dirty="0" err="1">
                <a:solidFill>
                  <a:schemeClr val="tx2"/>
                </a:solidFill>
              </a:rPr>
              <a:t>localStorage</a:t>
            </a:r>
            <a:r>
              <a:rPr lang="zh-CN" altLang="en-US" sz="1800" dirty="0">
                <a:solidFill>
                  <a:schemeClr val="tx2"/>
                </a:solidFill>
              </a:rPr>
              <a:t>来实现。</a:t>
            </a:r>
            <a:r>
              <a:rPr lang="en-GB" altLang="zh-CN" sz="1800" dirty="0" err="1">
                <a:solidFill>
                  <a:schemeClr val="tx2"/>
                </a:solidFill>
              </a:rPr>
              <a:t>sessionStorage</a:t>
            </a:r>
            <a:r>
              <a:rPr lang="zh-CN" altLang="en-US" sz="1800" dirty="0">
                <a:solidFill>
                  <a:schemeClr val="tx2"/>
                </a:solidFill>
              </a:rPr>
              <a:t>用于存储时，当会话结束的时候，</a:t>
            </a:r>
            <a:r>
              <a:rPr lang="en-GB" altLang="zh-CN" sz="1800" dirty="0" err="1">
                <a:solidFill>
                  <a:schemeClr val="tx2"/>
                </a:solidFill>
              </a:rPr>
              <a:t>sessionStorage</a:t>
            </a:r>
            <a:r>
              <a:rPr lang="zh-CN" altLang="en-US" sz="1800" dirty="0">
                <a:solidFill>
                  <a:schemeClr val="tx2"/>
                </a:solidFill>
              </a:rPr>
              <a:t>中的键值对会被清空，而</a:t>
            </a:r>
            <a:r>
              <a:rPr lang="en-GB" altLang="zh-CN" sz="1800" dirty="0" err="1">
                <a:solidFill>
                  <a:schemeClr val="tx2"/>
                </a:solidFill>
              </a:rPr>
              <a:t>localStorage</a:t>
            </a:r>
            <a:r>
              <a:rPr lang="zh-CN" altLang="en-US" sz="1800" dirty="0">
                <a:solidFill>
                  <a:schemeClr val="tx2"/>
                </a:solidFill>
              </a:rPr>
              <a:t>属于永久性存储。</a:t>
            </a:r>
          </a:p>
          <a:p>
            <a:endParaRPr lang="zh-CN" altLang="en-US" sz="1800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6" y="361540"/>
            <a:ext cx="3542088" cy="20571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43019" y="22141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心得体会</a:t>
            </a:r>
            <a:endParaRPr lang="en-US" altLang="zh-CN" sz="200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089" y="1175937"/>
            <a:ext cx="3382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2"/>
                </a:solidFill>
              </a:rPr>
              <a:t>团队协作</a:t>
            </a:r>
            <a:endParaRPr kumimoji="1" lang="en-US" altLang="zh-CN" sz="2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2"/>
                </a:solidFill>
              </a:rPr>
              <a:t>创新思维</a:t>
            </a:r>
            <a:endParaRPr kumimoji="1" lang="en-US" altLang="zh-CN" sz="2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2"/>
                </a:solidFill>
              </a:rPr>
              <a:t>查阅资料</a:t>
            </a:r>
            <a:endParaRPr kumimoji="1" lang="en-US" altLang="zh-CN" sz="2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tx2"/>
                </a:solidFill>
              </a:rPr>
              <a:t>代码阅读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17010" y="1176020"/>
            <a:ext cx="40532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tx2"/>
                </a:solidFill>
              </a:rPr>
              <a:t>一个好的团队可以成就团队里的人，团队协作让任务可以完成更加地完美，由于我的代码能力不是很好，团队成员努力帮助我解决问题，让我得到成长，同时，也提高了我学习查阅资料，不能只依靠自己片面的理解去做事情，有了大量的资料就有了更加宽泛的思维，进而迸发出更加有新意的点子，创新，是让科学不断有新大陆的源泉。</a:t>
            </a:r>
            <a:endParaRPr kumimoji="1" lang="en-US" altLang="zh-CN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415" y="47389"/>
            <a:ext cx="9144000" cy="5143500"/>
            <a:chOff x="0" y="0"/>
            <a:chExt cx="9144000" cy="51435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0" y="2572941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567237" y="0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5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459700" y="2667689"/>
            <a:ext cx="622460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原创设计师QQ598969553      _8"/>
          <p:cNvSpPr>
            <a:spLocks noChangeArrowheads="1"/>
          </p:cNvSpPr>
          <p:nvPr/>
        </p:nvSpPr>
        <p:spPr bwMode="auto">
          <a:xfrm>
            <a:off x="2187341" y="3209681"/>
            <a:ext cx="4769318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●武丹   </a:t>
            </a:r>
          </a:p>
          <a:p>
            <a:pPr algn="ctr"/>
            <a:r>
              <a:rPr lang="zh-CN" altLang="en-US" sz="10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●王彤 </a:t>
            </a:r>
            <a:endParaRPr lang="en-US" altLang="zh-CN" sz="1000" spc="450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ctr"/>
            <a:r>
              <a:rPr lang="zh-CN" altLang="en-US" sz="10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 ●杨文豪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1000" spc="45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</a:p>
        </p:txBody>
      </p:sp>
      <p:sp>
        <p:nvSpPr>
          <p:cNvPr id="13" name="原创设计师QQ598969553      _12"/>
          <p:cNvSpPr>
            <a:spLocks noChangeArrowheads="1"/>
          </p:cNvSpPr>
          <p:nvPr/>
        </p:nvSpPr>
        <p:spPr bwMode="auto">
          <a:xfrm>
            <a:off x="1865314" y="1180572"/>
            <a:ext cx="5413375" cy="692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 pitchFamily="34" charset="0"/>
              </a:rPr>
              <a:t>Thank you for watching</a:t>
            </a: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2109071" y="1985770"/>
            <a:ext cx="4925858" cy="507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3300" spc="45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感谢大家的观看</a:t>
            </a:r>
            <a:endParaRPr lang="en-US" altLang="zh-CN" sz="3300" spc="45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7" name="组合 16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2572941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67237" y="0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8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31577" y="1682817"/>
            <a:ext cx="188084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PART 02</a:t>
            </a:r>
            <a:endParaRPr lang="zh-CN" altLang="en-US" sz="3600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经典综艺体简" panose="0201060900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71064" y="2306064"/>
            <a:ext cx="3201872" cy="600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sz="33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功能测试分析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0"/>
                <a:ext cx="4576763" cy="2570560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0" y="2572941"/>
                <a:ext cx="4576763" cy="2570559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67237" y="0"/>
                <a:ext cx="4576763" cy="2570560"/>
              </a:xfrm>
              <a:prstGeom prst="rect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567237" y="2572941"/>
                <a:ext cx="4576763" cy="2570559"/>
              </a:xfrm>
              <a:prstGeom prst="rect">
                <a:avLst/>
              </a:prstGeom>
              <a:solidFill>
                <a:srgbClr val="117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/>
              </a:p>
            </p:txBody>
          </p:sp>
        </p:grpSp>
        <p:sp>
          <p:nvSpPr>
            <p:cNvPr id="11" name="圆角矩形 6"/>
            <p:cNvSpPr/>
            <p:nvPr/>
          </p:nvSpPr>
          <p:spPr>
            <a:xfrm>
              <a:off x="352425" y="314325"/>
              <a:ext cx="8401050" cy="44196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980" y="888569"/>
            <a:ext cx="2788841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经典综艺体简" panose="02010609000101010101" pitchFamily="49" charset="-122"/>
                <a:sym typeface="Calibri" panose="020F0502020204030204" pitchFamily="34" charset="0"/>
              </a:rPr>
              <a:t>格式测试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70216" y="170816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01 . 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字体测试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70510" y="2909586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03 . </a:t>
            </a: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DIV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70216" y="2293292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02 . 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布局测试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70510" y="3525192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04 . </a:t>
            </a:r>
            <a:r>
              <a:rPr lang="zh-CN" alt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分隔符测试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218590" y="92095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字体测试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" name="稻壳儿小白白(http://dwz.cn/Wu2UP)"/>
          <p:cNvSpPr>
            <a:spLocks noChangeArrowheads="1"/>
          </p:cNvSpPr>
          <p:nvPr/>
        </p:nvSpPr>
        <p:spPr bwMode="auto">
          <a:xfrm>
            <a:off x="2577465" y="3834765"/>
            <a:ext cx="4970145" cy="86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预期结果：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各种字体都能准确识别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：字体识别度：工整手写体＞印刷体＞潦草手写体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加大训练集，使其对于手写识别更友好</a:t>
            </a:r>
          </a:p>
        </p:txBody>
      </p:sp>
      <p:pic>
        <p:nvPicPr>
          <p:cNvPr id="9" name="图片 8" descr="Font test2_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" y="615315"/>
            <a:ext cx="7726045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0865" y="359410"/>
            <a:ext cx="49999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1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探究：为什么有控件没有</a:t>
            </a:r>
            <a:r>
              <a:rPr lang="en-US" altLang="zh-CN" sz="2100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Text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3431" y="130533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字体测试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5" name="图片 4" descr="Font test2_resul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" y="986790"/>
            <a:ext cx="5757545" cy="3017520"/>
          </a:xfrm>
          <a:prstGeom prst="rect">
            <a:avLst/>
          </a:prstGeom>
        </p:spPr>
      </p:pic>
      <p:sp>
        <p:nvSpPr>
          <p:cNvPr id="6" name="右弧形箭头 5"/>
          <p:cNvSpPr/>
          <p:nvPr/>
        </p:nvSpPr>
        <p:spPr>
          <a:xfrm rot="15600000" flipH="1">
            <a:off x="4937125" y="2068830"/>
            <a:ext cx="908050" cy="39954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6647815" y="1192530"/>
            <a:ext cx="222948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sz="1400" b="1">
                <a:solidFill>
                  <a:srgbClr val="445469"/>
                </a:solidFill>
                <a:sym typeface="Arial" panose="020B0604020202020204" pitchFamily="34" charset="0"/>
              </a:rPr>
              <a:t>原因：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当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Label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字体不标准，</a:t>
            </a:r>
            <a:r>
              <a:rPr lang="zh-CN" sz="1400">
                <a:solidFill>
                  <a:srgbClr val="445469"/>
                </a:solidFill>
                <a:sym typeface="Arial" panose="020B0604020202020204" pitchFamily="34" charset="0"/>
              </a:rPr>
              <a:t>临近控件距离不够大时会出现误判，错误的划分导致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Text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被临近控件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抢走</a:t>
            </a:r>
            <a:r>
              <a:rPr lang="en-US" altLang="zh-CN" sz="1400">
                <a:solidFill>
                  <a:srgbClr val="445469"/>
                </a:solidFill>
                <a:sym typeface="Arial" panose="020B0604020202020204" pitchFamily="34" charset="0"/>
              </a:rPr>
              <a:t>”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 b="1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建议：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提高识别精度，有效区分相邻控件，按控件区域读取文本</a:t>
            </a:r>
            <a:endParaRPr lang="zh-CN" sz="14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754052" y="14551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布局测试</a:t>
            </a:r>
            <a:endParaRPr lang="en-US" altLang="zh-CN" sz="2800" b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368935"/>
            <a:ext cx="4826635" cy="2458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2601595"/>
            <a:ext cx="4826635" cy="1988820"/>
          </a:xfrm>
          <a:prstGeom prst="rect">
            <a:avLst/>
          </a:prstGeom>
        </p:spPr>
      </p:pic>
      <p:sp>
        <p:nvSpPr>
          <p:cNvPr id="11278" name="稻壳儿小白白(http://dwz.cn/Wu2UP)"/>
          <p:cNvSpPr>
            <a:spLocks noChangeArrowheads="1"/>
          </p:cNvSpPr>
          <p:nvPr/>
        </p:nvSpPr>
        <p:spPr bwMode="auto">
          <a:xfrm>
            <a:off x="5753735" y="1248410"/>
            <a:ext cx="2886075" cy="198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预期结果：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根据手绘的布局情况分布控件位置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出现结果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：不能准确的识别布局，控件按既定方式对齐。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zh-CN" altLang="en-US" sz="1400">
              <a:solidFill>
                <a:srgbClr val="445469"/>
              </a:solidFill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b="1">
                <a:solidFill>
                  <a:srgbClr val="445469"/>
                </a:solidFill>
                <a:sym typeface="Arial" panose="020B0604020202020204" pitchFamily="34" charset="0"/>
              </a:rPr>
              <a:t>改进意见：</a:t>
            </a:r>
            <a:r>
              <a:rPr lang="zh-CN" altLang="en-US" sz="1400">
                <a:solidFill>
                  <a:srgbClr val="445469"/>
                </a:solidFill>
                <a:sym typeface="Arial" panose="020B0604020202020204" pitchFamily="34" charset="0"/>
              </a:rPr>
              <a:t>优化控件位置信息读取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3_Office 主题​​">
  <a:themeElements>
    <a:clrScheme name="自定义 666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17A68"/>
      </a:accent1>
      <a:accent2>
        <a:srgbClr val="32BB99"/>
      </a:accent2>
      <a:accent3>
        <a:srgbClr val="117A68"/>
      </a:accent3>
      <a:accent4>
        <a:srgbClr val="32BB99"/>
      </a:accent4>
      <a:accent5>
        <a:srgbClr val="117A68"/>
      </a:accent5>
      <a:accent6>
        <a:srgbClr val="32BB99"/>
      </a:accent6>
      <a:hlink>
        <a:srgbClr val="F33B48"/>
      </a:hlink>
      <a:folHlink>
        <a:srgbClr val="FFC000"/>
      </a:folHlink>
    </a:clrScheme>
    <a:fontScheme name="标准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1720</Words>
  <Application>Microsoft Macintosh PowerPoint</Application>
  <PresentationFormat>全屏显示(16:9)</PresentationFormat>
  <Paragraphs>273</Paragraphs>
  <Slides>46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DengXian</vt:lpstr>
      <vt:lpstr>DengXian</vt:lpstr>
      <vt:lpstr>经典综艺体简</vt:lpstr>
      <vt:lpstr>宋体</vt:lpstr>
      <vt:lpstr>微软雅黑</vt:lpstr>
      <vt:lpstr>Microsoft YaHei UI</vt:lpstr>
      <vt:lpstr>Songti SC</vt:lpstr>
      <vt:lpstr>Arial</vt:lpstr>
      <vt:lpstr>Calibri</vt:lpstr>
      <vt:lpstr>Times New Roman</vt:lpstr>
      <vt:lpstr>Wingdings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Microsoft Office 用户</cp:lastModifiedBy>
  <cp:revision>104</cp:revision>
  <dcterms:created xsi:type="dcterms:W3CDTF">2017-05-02T06:39:00Z</dcterms:created>
  <dcterms:modified xsi:type="dcterms:W3CDTF">2018-11-04T14:53:31Z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2052-10.1.0.7662</vt:lpwstr>
  </property>
</Properties>
</file>